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  <p:sldMasterId id="2147483768" r:id="rId2"/>
  </p:sldMasterIdLst>
  <p:notesMasterIdLst>
    <p:notesMasterId r:id="rId15"/>
  </p:notesMasterIdLst>
  <p:sldIdLst>
    <p:sldId id="301" r:id="rId3"/>
    <p:sldId id="264" r:id="rId4"/>
    <p:sldId id="300" r:id="rId5"/>
    <p:sldId id="275" r:id="rId6"/>
    <p:sldId id="280" r:id="rId7"/>
    <p:sldId id="296" r:id="rId8"/>
    <p:sldId id="294" r:id="rId9"/>
    <p:sldId id="295" r:id="rId10"/>
    <p:sldId id="287" r:id="rId11"/>
    <p:sldId id="298" r:id="rId12"/>
    <p:sldId id="297" r:id="rId13"/>
    <p:sldId id="299" r:id="rId14"/>
  </p:sldIdLst>
  <p:sldSz cx="12192000" cy="6858000"/>
  <p:notesSz cx="7010400" cy="93964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79" autoAdjust="0"/>
    <p:restoredTop sz="95439" autoAdjust="0"/>
  </p:normalViewPr>
  <p:slideViewPr>
    <p:cSldViewPr snapToGrid="0">
      <p:cViewPr varScale="1">
        <p:scale>
          <a:sx n="40" d="100"/>
          <a:sy n="40" d="100"/>
        </p:scale>
        <p:origin x="858" y="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382128096056958"/>
          <c:y val="0.1759264561826539"/>
          <c:w val="0.7518814975714242"/>
          <c:h val="0.6031588620691934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'2006 to Present'!$A$3</c:f>
              <c:strCache>
                <c:ptCount val="1"/>
                <c:pt idx="0">
                  <c:v>Millage Levy</c:v>
                </c:pt>
              </c:strCache>
            </c:strRef>
          </c:tx>
          <c:invertIfNegative val="0"/>
          <c:cat>
            <c:strRef>
              <c:f>'2006 to Present'!$Q$2:$Z$2</c:f>
              <c:strCache>
                <c:ptCount val="10"/>
                <c:pt idx="0">
                  <c:v>FY 14/15</c:v>
                </c:pt>
                <c:pt idx="1">
                  <c:v>FY 15/16</c:v>
                </c:pt>
                <c:pt idx="2">
                  <c:v>FY 16/17</c:v>
                </c:pt>
                <c:pt idx="3">
                  <c:v>FY 17/18</c:v>
                </c:pt>
                <c:pt idx="4">
                  <c:v>FY 18/19</c:v>
                </c:pt>
                <c:pt idx="5">
                  <c:v>FY 19/20</c:v>
                </c:pt>
                <c:pt idx="6">
                  <c:v>FY 20/21</c:v>
                </c:pt>
                <c:pt idx="7">
                  <c:v>FY 21/22</c:v>
                </c:pt>
                <c:pt idx="8">
                  <c:v>FY 22/23</c:v>
                </c:pt>
                <c:pt idx="9">
                  <c:v>FY 23/24</c:v>
                </c:pt>
              </c:strCache>
            </c:strRef>
          </c:cat>
          <c:val>
            <c:numRef>
              <c:f>'2006 to Present'!$Q$3:$Z$3</c:f>
              <c:numCache>
                <c:formatCode>0.0000</c:formatCode>
                <c:ptCount val="10"/>
                <c:pt idx="0">
                  <c:v>5.9</c:v>
                </c:pt>
                <c:pt idx="1">
                  <c:v>5.7</c:v>
                </c:pt>
                <c:pt idx="2">
                  <c:v>5.59</c:v>
                </c:pt>
                <c:pt idx="3">
                  <c:v>5.52</c:v>
                </c:pt>
                <c:pt idx="4">
                  <c:v>5.3365</c:v>
                </c:pt>
                <c:pt idx="5">
                  <c:v>6.7</c:v>
                </c:pt>
                <c:pt idx="6">
                  <c:v>6.4309000000000003</c:v>
                </c:pt>
                <c:pt idx="7">
                  <c:v>6.15</c:v>
                </c:pt>
                <c:pt idx="8">
                  <c:v>5.59</c:v>
                </c:pt>
                <c:pt idx="9">
                  <c:v>5.19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A0B-4113-AA58-4F29F9257A05}"/>
            </c:ext>
          </c:extLst>
        </c:ser>
        <c:ser>
          <c:idx val="1"/>
          <c:order val="1"/>
          <c:tx>
            <c:strRef>
              <c:f>'2006 to Present'!$A$4</c:f>
              <c:strCache>
                <c:ptCount val="1"/>
                <c:pt idx="0">
                  <c:v>Rolled-back Rate</c:v>
                </c:pt>
              </c:strCache>
            </c:strRef>
          </c:tx>
          <c:invertIfNegative val="0"/>
          <c:cat>
            <c:strRef>
              <c:f>'2006 to Present'!$Q$2:$Z$2</c:f>
              <c:strCache>
                <c:ptCount val="10"/>
                <c:pt idx="0">
                  <c:v>FY 14/15</c:v>
                </c:pt>
                <c:pt idx="1">
                  <c:v>FY 15/16</c:v>
                </c:pt>
                <c:pt idx="2">
                  <c:v>FY 16/17</c:v>
                </c:pt>
                <c:pt idx="3">
                  <c:v>FY 17/18</c:v>
                </c:pt>
                <c:pt idx="4">
                  <c:v>FY 18/19</c:v>
                </c:pt>
                <c:pt idx="5">
                  <c:v>FY 19/20</c:v>
                </c:pt>
                <c:pt idx="6">
                  <c:v>FY 20/21</c:v>
                </c:pt>
                <c:pt idx="7">
                  <c:v>FY 21/22</c:v>
                </c:pt>
                <c:pt idx="8">
                  <c:v>FY 22/23</c:v>
                </c:pt>
                <c:pt idx="9">
                  <c:v>FY 23/24</c:v>
                </c:pt>
              </c:strCache>
            </c:strRef>
          </c:cat>
          <c:val>
            <c:numRef>
              <c:f>'2006 to Present'!$Q$4:$Z$4</c:f>
              <c:numCache>
                <c:formatCode>0.0000</c:formatCode>
                <c:ptCount val="10"/>
                <c:pt idx="0">
                  <c:v>5.9253</c:v>
                </c:pt>
                <c:pt idx="1">
                  <c:v>5.7314999999999996</c:v>
                </c:pt>
                <c:pt idx="2">
                  <c:v>5.6071999999999997</c:v>
                </c:pt>
                <c:pt idx="3">
                  <c:v>5.5266000000000002</c:v>
                </c:pt>
                <c:pt idx="4">
                  <c:v>5.3365</c:v>
                </c:pt>
                <c:pt idx="5">
                  <c:v>5.0284000000000004</c:v>
                </c:pt>
                <c:pt idx="6">
                  <c:v>6.4309000000000003</c:v>
                </c:pt>
                <c:pt idx="7">
                  <c:v>6.2434000000000003</c:v>
                </c:pt>
                <c:pt idx="8">
                  <c:v>5.5936000000000003</c:v>
                </c:pt>
                <c:pt idx="9">
                  <c:v>5.1974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A0B-4113-AA58-4F29F9257A05}"/>
            </c:ext>
          </c:extLst>
        </c:ser>
        <c:ser>
          <c:idx val="2"/>
          <c:order val="2"/>
          <c:tx>
            <c:strRef>
              <c:f>'2006 to Present'!$A$5</c:f>
              <c:strCache>
                <c:ptCount val="1"/>
                <c:pt idx="0">
                  <c:v>Percentage Change</c:v>
                </c:pt>
              </c:strCache>
            </c:strRef>
          </c:tx>
          <c:spPr>
            <a:noFill/>
          </c:spPr>
          <c:invertIfNegative val="0"/>
          <c:cat>
            <c:strRef>
              <c:f>'2006 to Present'!$Q$2:$Z$2</c:f>
              <c:strCache>
                <c:ptCount val="10"/>
                <c:pt idx="0">
                  <c:v>FY 14/15</c:v>
                </c:pt>
                <c:pt idx="1">
                  <c:v>FY 15/16</c:v>
                </c:pt>
                <c:pt idx="2">
                  <c:v>FY 16/17</c:v>
                </c:pt>
                <c:pt idx="3">
                  <c:v>FY 17/18</c:v>
                </c:pt>
                <c:pt idx="4">
                  <c:v>FY 18/19</c:v>
                </c:pt>
                <c:pt idx="5">
                  <c:v>FY 19/20</c:v>
                </c:pt>
                <c:pt idx="6">
                  <c:v>FY 20/21</c:v>
                </c:pt>
                <c:pt idx="7">
                  <c:v>FY 21/22</c:v>
                </c:pt>
                <c:pt idx="8">
                  <c:v>FY 22/23</c:v>
                </c:pt>
                <c:pt idx="9">
                  <c:v>FY 23/24</c:v>
                </c:pt>
              </c:strCache>
            </c:strRef>
          </c:cat>
          <c:val>
            <c:numRef>
              <c:f>'2006 to Present'!$Q$5:$Z$5</c:f>
              <c:numCache>
                <c:formatCode>0.00%</c:formatCode>
                <c:ptCount val="10"/>
                <c:pt idx="0">
                  <c:v>-5.1446945337620481E-2</c:v>
                </c:pt>
                <c:pt idx="1">
                  <c:v>-3.389830508474579E-2</c:v>
                </c:pt>
                <c:pt idx="2">
                  <c:v>-1.9298245614035144E-2</c:v>
                </c:pt>
                <c:pt idx="3">
                  <c:v>-1.2522361359570713E-2</c:v>
                </c:pt>
                <c:pt idx="4">
                  <c:v>-3.3242753623188327E-2</c:v>
                </c:pt>
                <c:pt idx="5">
                  <c:v>0.255504544176895</c:v>
                </c:pt>
                <c:pt idx="6">
                  <c:v>-4.0164179104477594E-2</c:v>
                </c:pt>
                <c:pt idx="7">
                  <c:v>-4.3679733785317747E-2</c:v>
                </c:pt>
                <c:pt idx="8">
                  <c:v>-9.1056910569105767E-2</c:v>
                </c:pt>
                <c:pt idx="9">
                  <c:v>-7.1556350626117968E-2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A0B-4113-AA58-4F29F9257A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7"/>
        <c:axId val="651614152"/>
        <c:axId val="1"/>
      </c:barChart>
      <c:catAx>
        <c:axId val="651614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/>
        <c:numFmt formatCode="#,##0.0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651614152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71452"/>
          </a:xfrm>
          <a:prstGeom prst="rect">
            <a:avLst/>
          </a:prstGeom>
        </p:spPr>
        <p:txBody>
          <a:bodyPr vert="horz" lIns="93744" tIns="46872" rIns="93744" bIns="4687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71452"/>
          </a:xfrm>
          <a:prstGeom prst="rect">
            <a:avLst/>
          </a:prstGeom>
        </p:spPr>
        <p:txBody>
          <a:bodyPr vert="horz" lIns="93744" tIns="46872" rIns="93744" bIns="46872" rtlCol="0"/>
          <a:lstStyle>
            <a:lvl1pPr algn="r">
              <a:defRPr sz="1200"/>
            </a:lvl1pPr>
          </a:lstStyle>
          <a:p>
            <a:fld id="{012BD184-3A8F-4B39-9C06-33B0365F1456}" type="datetimeFigureOut">
              <a:rPr lang="en-US" smtClean="0"/>
              <a:t>7/22/2023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74750"/>
            <a:ext cx="5638800" cy="3171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744" tIns="46872" rIns="93744" bIns="4687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522024"/>
            <a:ext cx="5608320" cy="3699838"/>
          </a:xfrm>
          <a:prstGeom prst="rect">
            <a:avLst/>
          </a:prstGeom>
        </p:spPr>
        <p:txBody>
          <a:bodyPr vert="horz" lIns="93744" tIns="46872" rIns="93744" bIns="4687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24962"/>
            <a:ext cx="3037840" cy="471451"/>
          </a:xfrm>
          <a:prstGeom prst="rect">
            <a:avLst/>
          </a:prstGeom>
        </p:spPr>
        <p:txBody>
          <a:bodyPr vert="horz" lIns="93744" tIns="46872" rIns="93744" bIns="4687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924962"/>
            <a:ext cx="3037840" cy="471451"/>
          </a:xfrm>
          <a:prstGeom prst="rect">
            <a:avLst/>
          </a:prstGeom>
        </p:spPr>
        <p:txBody>
          <a:bodyPr vert="horz" lIns="93744" tIns="46872" rIns="93744" bIns="46872" rtlCol="0" anchor="b"/>
          <a:lstStyle>
            <a:lvl1pPr algn="r">
              <a:defRPr sz="1200"/>
            </a:lvl1pPr>
          </a:lstStyle>
          <a:p>
            <a:fld id="{330C0264-C10A-4718-9520-56B4F254263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795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8939C45E-8027-4DC4-A5BF-A05D396FBFFE}" type="datetimeFigureOut">
              <a:rPr lang="en-US" smtClean="0"/>
              <a:t>7/22/2023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A1151E6A-169D-4904-B4EA-A7B46E9D4F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830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C45E-8027-4DC4-A5BF-A05D396FBFFE}" type="datetimeFigureOut">
              <a:rPr lang="en-US" smtClean="0"/>
              <a:t>7/22/2023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51E6A-169D-4904-B4EA-A7B46E9D4F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37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C45E-8027-4DC4-A5BF-A05D396FBFFE}" type="datetimeFigureOut">
              <a:rPr lang="en-US" smtClean="0"/>
              <a:t>7/22/2023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51E6A-169D-4904-B4EA-A7B46E9D4F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8122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C6CD6-3DF6-4FFB-959A-ED905EBD3D1F}" type="datetimeFigureOut">
              <a:rPr lang="en-US" smtClean="0"/>
              <a:t>7/22/2023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3FC8F-C59E-42E8-AE6A-91E329DB58D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561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C6CD6-3DF6-4FFB-959A-ED905EBD3D1F}" type="datetimeFigureOut">
              <a:rPr lang="en-US" smtClean="0"/>
              <a:t>7/22/2023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3FC8F-C59E-42E8-AE6A-91E329DB58D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80758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C6CD6-3DF6-4FFB-959A-ED905EBD3D1F}" type="datetimeFigureOut">
              <a:rPr lang="en-US" smtClean="0"/>
              <a:t>7/22/2023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3FC8F-C59E-42E8-AE6A-91E329DB58D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474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C6CD6-3DF6-4FFB-959A-ED905EBD3D1F}" type="datetimeFigureOut">
              <a:rPr lang="en-US" smtClean="0"/>
              <a:t>7/22/2023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3FC8F-C59E-42E8-AE6A-91E329DB58D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0903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C6CD6-3DF6-4FFB-959A-ED905EBD3D1F}" type="datetimeFigureOut">
              <a:rPr lang="en-US" smtClean="0"/>
              <a:t>7/22/2023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3FC8F-C59E-42E8-AE6A-91E329DB58D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9912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C6CD6-3DF6-4FFB-959A-ED905EBD3D1F}" type="datetimeFigureOut">
              <a:rPr lang="en-US" smtClean="0"/>
              <a:t>7/22/2023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3FC8F-C59E-42E8-AE6A-91E329DB58D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6029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C6CD6-3DF6-4FFB-959A-ED905EBD3D1F}" type="datetimeFigureOut">
              <a:rPr lang="en-US" smtClean="0"/>
              <a:t>7/22/2023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3FC8F-C59E-42E8-AE6A-91E329DB58D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2285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C6CD6-3DF6-4FFB-959A-ED905EBD3D1F}" type="datetimeFigureOut">
              <a:rPr lang="en-US" smtClean="0"/>
              <a:t>7/22/2023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3FC8F-C59E-42E8-AE6A-91E329DB58D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966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C45E-8027-4DC4-A5BF-A05D396FBFFE}" type="datetimeFigureOut">
              <a:rPr lang="en-US" smtClean="0"/>
              <a:t>7/22/2023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51E6A-169D-4904-B4EA-A7B46E9D4F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3375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C6CD6-3DF6-4FFB-959A-ED905EBD3D1F}" type="datetimeFigureOut">
              <a:rPr lang="en-US" smtClean="0"/>
              <a:t>7/22/2023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3FC8F-C59E-42E8-AE6A-91E329DB58D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4285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C6CD6-3DF6-4FFB-959A-ED905EBD3D1F}" type="datetimeFigureOut">
              <a:rPr lang="en-US" smtClean="0"/>
              <a:t>7/22/2023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3FC8F-C59E-42E8-AE6A-91E329DB58D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4507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C6CD6-3DF6-4FFB-959A-ED905EBD3D1F}" type="datetimeFigureOut">
              <a:rPr lang="en-US" smtClean="0"/>
              <a:t>7/22/2023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3FC8F-C59E-42E8-AE6A-91E329DB58D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363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C45E-8027-4DC4-A5BF-A05D396FBFFE}" type="datetimeFigureOut">
              <a:rPr lang="en-US" smtClean="0"/>
              <a:t>7/22/2023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51E6A-169D-4904-B4EA-A7B46E9D4F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024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C45E-8027-4DC4-A5BF-A05D396FBFFE}" type="datetimeFigureOut">
              <a:rPr lang="en-US" smtClean="0"/>
              <a:t>7/22/2023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51E6A-169D-4904-B4EA-A7B46E9D4F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183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C45E-8027-4DC4-A5BF-A05D396FBFFE}" type="datetimeFigureOut">
              <a:rPr lang="en-US" smtClean="0"/>
              <a:t>7/22/2023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51E6A-169D-4904-B4EA-A7B46E9D4F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802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C45E-8027-4DC4-A5BF-A05D396FBFFE}" type="datetimeFigureOut">
              <a:rPr lang="en-US" smtClean="0"/>
              <a:t>7/22/2023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51E6A-169D-4904-B4EA-A7B46E9D4F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714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C45E-8027-4DC4-A5BF-A05D396FBFFE}" type="datetimeFigureOut">
              <a:rPr lang="en-US" smtClean="0"/>
              <a:t>7/22/2023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51E6A-169D-4904-B4EA-A7B46E9D4F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112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C45E-8027-4DC4-A5BF-A05D396FBFFE}" type="datetimeFigureOut">
              <a:rPr lang="en-US" smtClean="0"/>
              <a:t>7/22/2023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A1151E6A-169D-4904-B4EA-A7B46E9D4F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148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8939C45E-8027-4DC4-A5BF-A05D396FBFFE}" type="datetimeFigureOut">
              <a:rPr lang="en-US" smtClean="0"/>
              <a:t>7/22/2023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A1151E6A-169D-4904-B4EA-A7B46E9D4F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6017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8939C45E-8027-4DC4-A5BF-A05D396FBFFE}" type="datetimeFigureOut">
              <a:rPr lang="en-US" smtClean="0"/>
              <a:t>7/22/2023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A1151E6A-169D-4904-B4EA-A7B46E9D4F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692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BC6CD6-3DF6-4FFB-959A-ED905EBD3D1F}" type="datetimeFigureOut">
              <a:rPr lang="en-US" smtClean="0"/>
              <a:t>7/22/2023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3FC8F-C59E-42E8-AE6A-91E329DB58D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565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mailto:Andy.Bilardello@sumtercountyfl.gov" TargetMode="External"/><Relationship Id="rId3" Type="http://schemas.openxmlformats.org/officeDocument/2006/relationships/hyperlink" Target="https://www.sumtercountyfl.gov/AgendaCenter/ViewFile/Agenda/_07112023-800?html=true" TargetMode="External"/><Relationship Id="rId7" Type="http://schemas.openxmlformats.org/officeDocument/2006/relationships/hyperlink" Target="mailto:Jeff.Bogue@sumtercountyfl.gov" TargetMode="External"/><Relationship Id="rId2" Type="http://schemas.openxmlformats.org/officeDocument/2006/relationships/hyperlink" Target="https://www.sumtercountyfl.gov/AgendaCenter/ViewFile/Agenda/_07112023-780?html=true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mailto:Roberta.Ulrich@sumtercountyfl.gov" TargetMode="External"/><Relationship Id="rId5" Type="http://schemas.openxmlformats.org/officeDocument/2006/relationships/hyperlink" Target="mailto:Craig.Estep@sumtercountyfl.gov" TargetMode="External"/><Relationship Id="rId10" Type="http://schemas.openxmlformats.org/officeDocument/2006/relationships/image" Target="../media/image14.png"/><Relationship Id="rId4" Type="http://schemas.openxmlformats.org/officeDocument/2006/relationships/hyperlink" Target="mailto:Bradley.Arnold@sumtercountyfl.gov" TargetMode="External"/><Relationship Id="rId9" Type="http://schemas.openxmlformats.org/officeDocument/2006/relationships/hyperlink" Target="mailto:Don.Wiley@sumtercountyfl.gov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oleObject" Target="../embeddings/oleObject4.bin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592" y="1122363"/>
            <a:ext cx="10058400" cy="5651785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/>
        </p:nvSpPr>
        <p:spPr>
          <a:xfrm>
            <a:off x="1740116" y="0"/>
            <a:ext cx="8545512" cy="13541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5400" kern="1200" spc="-12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5400">
                <a:solidFill>
                  <a:schemeClr val="accent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5400">
                <a:solidFill>
                  <a:schemeClr val="accent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5400">
                <a:solidFill>
                  <a:schemeClr val="accent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5400">
                <a:solidFill>
                  <a:schemeClr val="accent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5400">
                <a:solidFill>
                  <a:schemeClr val="accent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5400">
                <a:solidFill>
                  <a:schemeClr val="accent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5400">
                <a:solidFill>
                  <a:schemeClr val="accent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5400">
                <a:solidFill>
                  <a:schemeClr val="accent1"/>
                </a:solidFill>
                <a:latin typeface="Calibri Light" panose="020F03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-12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Sumter County Government</a:t>
            </a:r>
          </a:p>
        </p:txBody>
      </p:sp>
      <p:pic>
        <p:nvPicPr>
          <p:cNvPr id="6" name="Picture 5" descr="SumterCountyBOCC_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7" y="42500"/>
            <a:ext cx="2333625" cy="185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23879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8514" y="335903"/>
            <a:ext cx="8545286" cy="1354786"/>
          </a:xfrm>
          <a:noFill/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                          </a:t>
            </a:r>
            <a:r>
              <a:rPr lang="en-US" sz="4000" b="1" dirty="0"/>
              <a:t>Fuel Tax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66057" y="1934063"/>
            <a:ext cx="11303725" cy="4485397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/>
              <a:t> </a:t>
            </a:r>
          </a:p>
          <a:p>
            <a:endParaRPr lang="en-US" dirty="0"/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  <p:pic>
        <p:nvPicPr>
          <p:cNvPr id="7" name="Picture 6" descr="SumterCountyBOCC_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60" y="0"/>
            <a:ext cx="2333625" cy="185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2739968" y="1741037"/>
            <a:ext cx="72586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For purposes of fuel tax administration, fuel is defined as motor, diesel, aviation or natural gas fuel.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7162" y="2697570"/>
            <a:ext cx="6219314" cy="318612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905" y="2418036"/>
            <a:ext cx="5121217" cy="3905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9073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8288" y="336550"/>
            <a:ext cx="8545512" cy="13541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>
                <a:solidFill>
                  <a:schemeClr val="tx1"/>
                </a:solidFill>
              </a:rPr>
              <a:t>            </a:t>
            </a:r>
            <a:r>
              <a:rPr lang="en-US" sz="4000" b="1" dirty="0"/>
              <a:t>Building Construction Projects </a:t>
            </a:r>
          </a:p>
        </p:txBody>
      </p:sp>
      <p:sp>
        <p:nvSpPr>
          <p:cNvPr id="9219" name="Content Placeholder 3"/>
          <p:cNvSpPr>
            <a:spLocks noGrp="1"/>
          </p:cNvSpPr>
          <p:nvPr>
            <p:ph idx="1"/>
          </p:nvPr>
        </p:nvSpPr>
        <p:spPr>
          <a:xfrm>
            <a:off x="566738" y="1933575"/>
            <a:ext cx="11303000" cy="4486275"/>
          </a:xfrm>
        </p:spPr>
        <p:txBody>
          <a:bodyPr/>
          <a:lstStyle/>
          <a:p>
            <a:pPr eaLnBrk="1" hangingPunct="1"/>
            <a:r>
              <a:rPr lang="en-US" altLang="en-US" dirty="0"/>
              <a:t> 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  <p:pic>
        <p:nvPicPr>
          <p:cNvPr id="9220" name="Picture 6" descr="SumterCountyBOCC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3" y="0"/>
            <a:ext cx="2333625" cy="185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3675" y="2919413"/>
            <a:ext cx="7394575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61463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/>
              <a:t>References and Thank You!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4881563" cy="4351338"/>
          </a:xfrm>
        </p:spPr>
        <p:txBody>
          <a:bodyPr rtlCol="0">
            <a:normAutofit fontScale="92500" lnSpcReduction="10000"/>
          </a:bodyPr>
          <a:lstStyle/>
          <a:p>
            <a:pPr marL="91440" indent="-91440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Proposed FY 23/24 Documents</a:t>
            </a:r>
          </a:p>
          <a:p>
            <a:pPr marL="347472" lvl="1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https://www.sumtercountyfl.gov/AgendaCenter/ViewFile/Agenda/_07112023-780?html=true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57200" lvl="1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91440" indent="-91440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Preliminary Non-Ad Valorem Fire Assessment Rate Resolution</a:t>
            </a:r>
          </a:p>
          <a:p>
            <a:pPr marL="347472" lvl="1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hlinkClick r:id="rId3"/>
              </a:rPr>
              <a:t>https://www.sumtercountyfl.gov/AgendaCenter/ViewFile/Agenda/_07112023-800?html=true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719763" y="1825625"/>
            <a:ext cx="5702300" cy="4351338"/>
          </a:xfrm>
        </p:spPr>
        <p:txBody>
          <a:bodyPr rtlCol="0">
            <a:normAutofit fontScale="92500" lnSpcReduction="10000"/>
          </a:bodyPr>
          <a:lstStyle/>
          <a:p>
            <a:pPr marL="91440" indent="-91440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County Administrator</a:t>
            </a:r>
          </a:p>
          <a:p>
            <a:pPr marL="347472" lvl="1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hlinkClick r:id="rId4"/>
              </a:rPr>
              <a:t>Bradley.Arnold@sumtercountyfl.gov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91440" indent="-91440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Chairman Craig Estep</a:t>
            </a:r>
          </a:p>
          <a:p>
            <a:pPr marL="347472" lvl="1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hlinkClick r:id="rId5"/>
              </a:rPr>
              <a:t>Craig.Estep@sumtercountyfl.gov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91440" indent="-91440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Vice Chairman Roberta Ulrich</a:t>
            </a:r>
          </a:p>
          <a:p>
            <a:pPr marL="347472" lvl="1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hlinkClick r:id="rId6"/>
              </a:rPr>
              <a:t>Roberta.Ulrich@sumtercountyfl.gov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91440" indent="-91440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Second Vice Chairman Jeffrey Bogue</a:t>
            </a:r>
          </a:p>
          <a:p>
            <a:pPr marL="347472" lvl="1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hlinkClick r:id="rId7"/>
              </a:rPr>
              <a:t>Jeff.Bogue@sumtercountyfl.gov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91440" indent="-91440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Commissioner Andrew Bilardello</a:t>
            </a:r>
          </a:p>
          <a:p>
            <a:pPr marL="347472" lvl="1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hlinkClick r:id="rId8"/>
              </a:rPr>
              <a:t>Andy.Bilardello@sumtercountyfl.gov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91440" indent="-91440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Commissioner Don Wiley</a:t>
            </a:r>
          </a:p>
          <a:p>
            <a:pPr marL="347472" lvl="1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hlinkClick r:id="rId9"/>
              </a:rPr>
              <a:t>Don.Wiley@sumtercountyfl.gov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  <a:p>
            <a:pPr marL="91440" indent="-91440" eaLnBrk="1" fontAlgn="auto" hangingPunct="1">
              <a:spcAft>
                <a:spcPts val="0"/>
              </a:spcAft>
              <a:defRPr/>
            </a:pP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13317" name="Picture 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" y="0"/>
            <a:ext cx="2335213" cy="185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2651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8514" y="335903"/>
            <a:ext cx="8545286" cy="1354786"/>
          </a:xfrm>
          <a:noFill/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              </a:t>
            </a:r>
            <a:r>
              <a:rPr lang="en-US" sz="4000" b="1" dirty="0"/>
              <a:t>General Fund Revenue</a:t>
            </a:r>
          </a:p>
        </p:txBody>
      </p:sp>
      <p:pic>
        <p:nvPicPr>
          <p:cNvPr id="7" name="Picture 6" descr="SumterCountyBOCC_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60" y="0"/>
            <a:ext cx="2333625" cy="185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916577" y="2005100"/>
            <a:ext cx="10638114" cy="4726626"/>
          </a:xfrm>
          <a:prstGeom prst="rect">
            <a:avLst/>
          </a:prstGeom>
        </p:spPr>
        <p:txBody>
          <a:bodyPr vert="horz" lIns="0" tIns="45720" rIns="0" bIns="45720" rtlCol="0">
            <a:normAutofit fontScale="77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Tx/>
              <a:buFont typeface="Wingdings" panose="05000000000000000000" pitchFamily="2" charset="2"/>
              <a:buChar char="§"/>
            </a:pPr>
            <a:r>
              <a:rPr lang="en-US" sz="3800" dirty="0"/>
              <a:t>The FY 23/24 Budget is comprised of the General Fund, Special Revenue Funds, Debt Service Funds, and an Internal Service Fund</a:t>
            </a:r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en-US" sz="3800" dirty="0"/>
              <a:t>The General Fund’s largest revenue source is the Ad Valorem (Property) Tax</a:t>
            </a:r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en-US" sz="3800" dirty="0"/>
              <a:t>Other major sources of revenue include the countywide non-Ad Valorem fire assessment, small county sales tax, intergovernmental transfers and charges for services</a:t>
            </a:r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en-US" sz="3800" dirty="0"/>
              <a:t>The rolled-back rate is 5.1974 for the tax year of 2023 (FY 23/24)</a:t>
            </a:r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en-US" sz="3800" dirty="0"/>
              <a:t>The BOCC directed proposed millage rate to be 5.1900 which is a 7.16% reduction from the FY22/23 millage rate</a:t>
            </a:r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en-US" sz="3800" dirty="0"/>
              <a:t>The millage rate of 5.19 is the lowest millage rate directed by the Board in Sumter County</a:t>
            </a:r>
          </a:p>
          <a:p>
            <a:pPr marL="0" indent="0">
              <a:buClrTx/>
              <a:buNone/>
            </a:pPr>
            <a:endParaRPr lang="en-US" sz="3800" dirty="0"/>
          </a:p>
          <a:p>
            <a:pPr>
              <a:buClrTx/>
              <a:buFont typeface="Wingdings" panose="05000000000000000000" pitchFamily="2" charset="2"/>
              <a:buChar char="§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893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8288" y="336550"/>
            <a:ext cx="8545512" cy="13541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/>
              <a:t>Sumter County Millage Rate History with Proposed FY 23/24 Levy Included</a:t>
            </a:r>
          </a:p>
        </p:txBody>
      </p:sp>
      <p:sp>
        <p:nvSpPr>
          <p:cNvPr id="10243" name="Content Placeholder 3"/>
          <p:cNvSpPr>
            <a:spLocks noGrp="1"/>
          </p:cNvSpPr>
          <p:nvPr>
            <p:ph idx="1"/>
          </p:nvPr>
        </p:nvSpPr>
        <p:spPr>
          <a:xfrm>
            <a:off x="190500" y="1855788"/>
            <a:ext cx="11853863" cy="4564062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</a:pPr>
            <a:endParaRPr lang="en-US" altLang="en-US" dirty="0"/>
          </a:p>
          <a:p>
            <a:pPr eaLnBrk="1" hangingPunct="1"/>
            <a:r>
              <a:rPr lang="en-US" altLang="en-US" dirty="0"/>
              <a:t> 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 </a:t>
            </a:r>
          </a:p>
          <a:p>
            <a:pPr eaLnBrk="1" hangingPunct="1"/>
            <a:endParaRPr lang="en-US" altLang="en-US" dirty="0"/>
          </a:p>
        </p:txBody>
      </p:sp>
      <p:pic>
        <p:nvPicPr>
          <p:cNvPr id="10244" name="Picture 6" descr="SumterCountyBOCC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3" y="0"/>
            <a:ext cx="2333625" cy="185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TextBox 9"/>
          <p:cNvSpPr txBox="1">
            <a:spLocks noChangeArrowheads="1"/>
          </p:cNvSpPr>
          <p:nvPr/>
        </p:nvSpPr>
        <p:spPr bwMode="auto">
          <a:xfrm>
            <a:off x="11550650" y="336550"/>
            <a:ext cx="3016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/>
            <a:r>
              <a:rPr lang="en-US" altLang="en-US" b="1" dirty="0"/>
              <a:t>5</a:t>
            </a:r>
          </a:p>
        </p:txBody>
      </p:sp>
      <p:graphicFrame>
        <p:nvGraphicFramePr>
          <p:cNvPr id="8" name="Chart 7"/>
          <p:cNvGraphicFramePr>
            <a:graphicFrameLocks/>
          </p:cNvGraphicFramePr>
          <p:nvPr/>
        </p:nvGraphicFramePr>
        <p:xfrm>
          <a:off x="1112174" y="1602624"/>
          <a:ext cx="9867899" cy="4533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92558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8514" y="335903"/>
            <a:ext cx="8545286" cy="1354786"/>
          </a:xfrm>
          <a:noFill/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         </a:t>
            </a:r>
            <a:r>
              <a:rPr lang="en-US" sz="4000" b="1" dirty="0"/>
              <a:t>Proposed General Fund Revenue </a:t>
            </a:r>
            <a:br>
              <a:rPr lang="en-US" sz="4000" b="1" dirty="0"/>
            </a:br>
            <a:r>
              <a:rPr lang="en-US" sz="4000" b="1" dirty="0"/>
              <a:t>        (Including Reserves and Transfers)</a:t>
            </a:r>
          </a:p>
        </p:txBody>
      </p:sp>
      <p:pic>
        <p:nvPicPr>
          <p:cNvPr id="7" name="Picture 6" descr="SumterCountyBOCC_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60" y="0"/>
            <a:ext cx="2333625" cy="185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916577" y="2005101"/>
            <a:ext cx="10515600" cy="380011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1414" t="10317" r="1253" b="2295"/>
          <a:stretch/>
        </p:blipFill>
        <p:spPr>
          <a:xfrm>
            <a:off x="3619099" y="1749437"/>
            <a:ext cx="6063916" cy="4805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2284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8514" y="335903"/>
            <a:ext cx="8545286" cy="1354786"/>
          </a:xfrm>
          <a:noFill/>
        </p:spPr>
        <p:txBody>
          <a:bodyPr>
            <a:normAutofit/>
          </a:bodyPr>
          <a:lstStyle/>
          <a:p>
            <a:r>
              <a:rPr lang="en-US" sz="4000" b="1" dirty="0"/>
              <a:t>Proposed General Fund Expenditures</a:t>
            </a:r>
            <a:br>
              <a:rPr lang="en-US" sz="4000" b="1" dirty="0"/>
            </a:br>
            <a:r>
              <a:rPr lang="en-US" sz="4000" b="1" dirty="0"/>
              <a:t>    (excluding Reserves and Transfers)</a:t>
            </a:r>
          </a:p>
        </p:txBody>
      </p:sp>
      <p:pic>
        <p:nvPicPr>
          <p:cNvPr id="7" name="Picture 6" descr="SumterCountyBOCC_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60" y="0"/>
            <a:ext cx="2333625" cy="185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940" t="2810" r="1044" b="3258"/>
          <a:stretch/>
        </p:blipFill>
        <p:spPr>
          <a:xfrm>
            <a:off x="3200400" y="1762297"/>
            <a:ext cx="6076604" cy="477981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96025" y="1690689"/>
            <a:ext cx="1597794" cy="51349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741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8514" y="335903"/>
            <a:ext cx="8545286" cy="1354786"/>
          </a:xfrm>
          <a:noFill/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              </a:t>
            </a:r>
            <a:r>
              <a:rPr lang="en-US" sz="4000" b="1" dirty="0"/>
              <a:t>General Fund Revenue</a:t>
            </a:r>
          </a:p>
        </p:txBody>
      </p:sp>
      <p:pic>
        <p:nvPicPr>
          <p:cNvPr id="7" name="Picture 6" descr="SumterCountyBOCC_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60" y="0"/>
            <a:ext cx="2333625" cy="185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916577" y="2005100"/>
            <a:ext cx="10638114" cy="472662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Tx/>
              <a:buFont typeface="Wingdings" panose="05000000000000000000" pitchFamily="2" charset="2"/>
              <a:buChar char="§"/>
            </a:pPr>
            <a:r>
              <a:rPr lang="en-US" sz="3800" dirty="0"/>
              <a:t>The countywide non-Ad Valorem Fire Assessment is proposed to increase for residential properties from $124.00 per year to $323.64 per year</a:t>
            </a:r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en-US" sz="3800" dirty="0"/>
              <a:t>The additional change in the methodology is a per square foot charge for commercial, industrial, and institutional properties</a:t>
            </a:r>
          </a:p>
          <a:p>
            <a:pPr>
              <a:buClrTx/>
              <a:buFont typeface="Wingdings" panose="05000000000000000000" pitchFamily="2" charset="2"/>
              <a:buChar char="§"/>
            </a:pPr>
            <a:endParaRPr lang="en-US" sz="3800" dirty="0"/>
          </a:p>
          <a:p>
            <a:pPr>
              <a:buClrTx/>
              <a:buFont typeface="Wingdings" panose="05000000000000000000" pitchFamily="2" charset="2"/>
              <a:buChar char="§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945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8288" y="336550"/>
            <a:ext cx="8545512" cy="1354138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000" b="1" dirty="0"/>
              <a:t> Sumter County Fire &amp; EMS Transport Departments FY 22/23</a:t>
            </a:r>
          </a:p>
        </p:txBody>
      </p:sp>
      <p:sp>
        <p:nvSpPr>
          <p:cNvPr id="8195" name="Content Placeholder 3"/>
          <p:cNvSpPr>
            <a:spLocks noGrp="1"/>
          </p:cNvSpPr>
          <p:nvPr>
            <p:ph idx="1"/>
          </p:nvPr>
        </p:nvSpPr>
        <p:spPr>
          <a:xfrm>
            <a:off x="190500" y="1855788"/>
            <a:ext cx="11853863" cy="456406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US" altLang="en-US" dirty="0"/>
          </a:p>
          <a:p>
            <a:r>
              <a:rPr lang="en-US" altLang="en-US" dirty="0"/>
              <a:t> </a:t>
            </a:r>
          </a:p>
          <a:p>
            <a:endParaRPr lang="en-US" altLang="en-US" dirty="0"/>
          </a:p>
          <a:p>
            <a:r>
              <a:rPr lang="en-US" altLang="en-US" dirty="0"/>
              <a:t> </a:t>
            </a:r>
          </a:p>
          <a:p>
            <a:endParaRPr lang="en-US" altLang="en-US" dirty="0"/>
          </a:p>
        </p:txBody>
      </p:sp>
      <p:pic>
        <p:nvPicPr>
          <p:cNvPr id="8196" name="Picture 6" descr="SumterCountyBOCC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3" y="0"/>
            <a:ext cx="2333625" cy="185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197" name="Chart 4"/>
          <p:cNvGraphicFramePr>
            <a:graphicFrameLocks/>
          </p:cNvGraphicFramePr>
          <p:nvPr/>
        </p:nvGraphicFramePr>
        <p:xfrm>
          <a:off x="492125" y="2100263"/>
          <a:ext cx="5626100" cy="387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3" imgW="5633192" imgH="3883489" progId="Excel.Chart.8">
                  <p:embed/>
                </p:oleObj>
              </mc:Choice>
              <mc:Fallback>
                <p:oleObj name="Chart" r:id="rId3" imgW="5633192" imgH="3883489" progId="Excel.Chart.8">
                  <p:embed/>
                  <p:pic>
                    <p:nvPicPr>
                      <p:cNvPr id="8197" name="Char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125" y="2100263"/>
                        <a:ext cx="5626100" cy="3876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Chart 5"/>
          <p:cNvGraphicFramePr>
            <a:graphicFrameLocks/>
          </p:cNvGraphicFramePr>
          <p:nvPr/>
        </p:nvGraphicFramePr>
        <p:xfrm>
          <a:off x="6086475" y="2100263"/>
          <a:ext cx="5637213" cy="387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5" imgW="5645385" imgH="3883489" progId="Excel.Chart.8">
                  <p:embed/>
                </p:oleObj>
              </mc:Choice>
              <mc:Fallback>
                <p:oleObj name="Chart" r:id="rId5" imgW="5645385" imgH="3883489" progId="Excel.Chart.8">
                  <p:embed/>
                  <p:pic>
                    <p:nvPicPr>
                      <p:cNvPr id="8198" name="Chart 5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6475" y="2100263"/>
                        <a:ext cx="5637213" cy="3876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9" name="TextBox 2"/>
          <p:cNvSpPr txBox="1">
            <a:spLocks noChangeArrowheads="1"/>
          </p:cNvSpPr>
          <p:nvPr/>
        </p:nvSpPr>
        <p:spPr bwMode="auto">
          <a:xfrm>
            <a:off x="2463800" y="6419850"/>
            <a:ext cx="166211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/>
            <a:r>
              <a:rPr lang="en-US" altLang="en-US" sz="1600" b="1" dirty="0"/>
              <a:t>Total $36,818,803</a:t>
            </a:r>
          </a:p>
        </p:txBody>
      </p:sp>
      <p:sp>
        <p:nvSpPr>
          <p:cNvPr id="8200" name="TextBox 7"/>
          <p:cNvSpPr txBox="1">
            <a:spLocks noChangeArrowheads="1"/>
          </p:cNvSpPr>
          <p:nvPr/>
        </p:nvSpPr>
        <p:spPr bwMode="auto">
          <a:xfrm>
            <a:off x="7831138" y="6419850"/>
            <a:ext cx="166211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/>
            <a:r>
              <a:rPr lang="en-US" altLang="en-US" sz="1600" b="1" dirty="0"/>
              <a:t>Total $36,818,803</a:t>
            </a:r>
          </a:p>
        </p:txBody>
      </p:sp>
    </p:spTree>
    <p:extLst>
      <p:ext uri="{BB962C8B-B14F-4D97-AF65-F5344CB8AC3E}">
        <p14:creationId xmlns:p14="http://schemas.microsoft.com/office/powerpoint/2010/main" val="4174967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8288" y="336550"/>
            <a:ext cx="8545512" cy="1354138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000" b="1" dirty="0"/>
              <a:t> Sumter County Fire &amp; EMS Transport Departments FY 23/24</a:t>
            </a:r>
          </a:p>
        </p:txBody>
      </p:sp>
      <p:sp>
        <p:nvSpPr>
          <p:cNvPr id="9219" name="Content Placeholder 3"/>
          <p:cNvSpPr>
            <a:spLocks noGrp="1"/>
          </p:cNvSpPr>
          <p:nvPr>
            <p:ph idx="1"/>
          </p:nvPr>
        </p:nvSpPr>
        <p:spPr>
          <a:xfrm>
            <a:off x="190500" y="1855788"/>
            <a:ext cx="11853863" cy="456406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US" altLang="en-US" dirty="0"/>
          </a:p>
          <a:p>
            <a:r>
              <a:rPr lang="en-US" altLang="en-US" dirty="0"/>
              <a:t> </a:t>
            </a:r>
          </a:p>
          <a:p>
            <a:endParaRPr lang="en-US" altLang="en-US" dirty="0"/>
          </a:p>
          <a:p>
            <a:r>
              <a:rPr lang="en-US" altLang="en-US" dirty="0"/>
              <a:t> </a:t>
            </a:r>
          </a:p>
          <a:p>
            <a:endParaRPr lang="en-US" altLang="en-US" dirty="0"/>
          </a:p>
        </p:txBody>
      </p:sp>
      <p:pic>
        <p:nvPicPr>
          <p:cNvPr id="9220" name="Picture 6" descr="SumterCountyBOCC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3" y="0"/>
            <a:ext cx="2333625" cy="185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221" name="Chart 7"/>
          <p:cNvGraphicFramePr>
            <a:graphicFrameLocks/>
          </p:cNvGraphicFramePr>
          <p:nvPr/>
        </p:nvGraphicFramePr>
        <p:xfrm>
          <a:off x="469900" y="1730375"/>
          <a:ext cx="5459413" cy="396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3" imgW="5462489" imgH="3968840" progId="Excel.Chart.8">
                  <p:embed/>
                </p:oleObj>
              </mc:Choice>
              <mc:Fallback>
                <p:oleObj name="Chart" r:id="rId3" imgW="5462489" imgH="3968840" progId="Excel.Chart.8">
                  <p:embed/>
                  <p:pic>
                    <p:nvPicPr>
                      <p:cNvPr id="9221" name="Chart 7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00" y="1730375"/>
                        <a:ext cx="5459413" cy="3962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Chart 8"/>
          <p:cNvGraphicFramePr>
            <a:graphicFrameLocks/>
          </p:cNvGraphicFramePr>
          <p:nvPr/>
        </p:nvGraphicFramePr>
        <p:xfrm>
          <a:off x="5892800" y="1766888"/>
          <a:ext cx="5886450" cy="3925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5" imgW="5895343" imgH="3932261" progId="Excel.Chart.8">
                  <p:embed/>
                </p:oleObj>
              </mc:Choice>
              <mc:Fallback>
                <p:oleObj name="Chart" r:id="rId5" imgW="5895343" imgH="3932261" progId="Excel.Chart.8">
                  <p:embed/>
                  <p:pic>
                    <p:nvPicPr>
                      <p:cNvPr id="9222" name="Chart 8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2800" y="1766888"/>
                        <a:ext cx="5886450" cy="3925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3" name="TextBox 9"/>
          <p:cNvSpPr txBox="1">
            <a:spLocks noChangeArrowheads="1"/>
          </p:cNvSpPr>
          <p:nvPr/>
        </p:nvSpPr>
        <p:spPr bwMode="auto">
          <a:xfrm>
            <a:off x="2230438" y="5800725"/>
            <a:ext cx="163988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/>
            <a:r>
              <a:rPr lang="en-US" altLang="en-US" sz="1600" b="1" dirty="0"/>
              <a:t>Total $60,369,332</a:t>
            </a:r>
          </a:p>
        </p:txBody>
      </p:sp>
      <p:sp>
        <p:nvSpPr>
          <p:cNvPr id="9224" name="TextBox 10"/>
          <p:cNvSpPr txBox="1">
            <a:spLocks noChangeArrowheads="1"/>
          </p:cNvSpPr>
          <p:nvPr/>
        </p:nvSpPr>
        <p:spPr bwMode="auto">
          <a:xfrm>
            <a:off x="7915275" y="5834063"/>
            <a:ext cx="163988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/>
            <a:r>
              <a:rPr lang="en-US" altLang="en-US" sz="1600" b="1" dirty="0"/>
              <a:t>Total $60,369,332</a:t>
            </a:r>
          </a:p>
        </p:txBody>
      </p:sp>
      <p:sp>
        <p:nvSpPr>
          <p:cNvPr id="9225" name="TextBox 2"/>
          <p:cNvSpPr txBox="1">
            <a:spLocks noChangeArrowheads="1"/>
          </p:cNvSpPr>
          <p:nvPr/>
        </p:nvSpPr>
        <p:spPr bwMode="auto">
          <a:xfrm>
            <a:off x="3786188" y="6273800"/>
            <a:ext cx="412908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/>
            <a:r>
              <a:rPr lang="en-US" altLang="en-US" sz="1600" b="1" dirty="0"/>
              <a:t>Change from FY 22/23 to FY23/24 = $23,550,529</a:t>
            </a:r>
          </a:p>
        </p:txBody>
      </p:sp>
    </p:spTree>
    <p:extLst>
      <p:ext uri="{BB962C8B-B14F-4D97-AF65-F5344CB8AC3E}">
        <p14:creationId xmlns:p14="http://schemas.microsoft.com/office/powerpoint/2010/main" val="3065213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8514" y="335903"/>
            <a:ext cx="8545286" cy="1354786"/>
          </a:xfrm>
          <a:noFill/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                 </a:t>
            </a:r>
            <a:r>
              <a:rPr lang="en-US" sz="4000" b="1" dirty="0"/>
              <a:t>Road Impact Fees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66057" y="1934063"/>
            <a:ext cx="11303725" cy="4485397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 </a:t>
            </a:r>
          </a:p>
          <a:p>
            <a:endParaRPr lang="en-US" dirty="0"/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  <p:pic>
        <p:nvPicPr>
          <p:cNvPr id="7" name="Picture 6" descr="SumterCountyBOCC_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60" y="0"/>
            <a:ext cx="2333625" cy="185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250923" y="1901307"/>
            <a:ext cx="96604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An Impact fee is a one-time capital charge levied against new development and designed to cover the portion of the capital costs and infrastructure capacity consumed by new development.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1674" y="3625496"/>
            <a:ext cx="6319460" cy="159299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0364" y="2736778"/>
            <a:ext cx="4737003" cy="3194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211516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2909</TotalTime>
  <Words>435</Words>
  <Application>Microsoft Office PowerPoint</Application>
  <PresentationFormat>Widescreen</PresentationFormat>
  <Paragraphs>69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Metropolitan</vt:lpstr>
      <vt:lpstr>Office Theme</vt:lpstr>
      <vt:lpstr>Chart</vt:lpstr>
      <vt:lpstr>PowerPoint Presentation</vt:lpstr>
      <vt:lpstr>              General Fund Revenue</vt:lpstr>
      <vt:lpstr>Sumter County Millage Rate History with Proposed FY 23/24 Levy Included</vt:lpstr>
      <vt:lpstr>         Proposed General Fund Revenue          (Including Reserves and Transfers)</vt:lpstr>
      <vt:lpstr>Proposed General Fund Expenditures     (excluding Reserves and Transfers)</vt:lpstr>
      <vt:lpstr>              General Fund Revenue</vt:lpstr>
      <vt:lpstr> Sumter County Fire &amp; EMS Transport Departments FY 22/23</vt:lpstr>
      <vt:lpstr> Sumter County Fire &amp; EMS Transport Departments FY 23/24</vt:lpstr>
      <vt:lpstr>                 Road Impact Fees</vt:lpstr>
      <vt:lpstr>                          Fuel Tax</vt:lpstr>
      <vt:lpstr>            Building Construction Projects </vt:lpstr>
      <vt:lpstr>References and Thank You!</vt:lpstr>
    </vt:vector>
  </TitlesOfParts>
  <Company>SCBOCC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 218</dc:title>
  <dc:creator>Rex, Angela</dc:creator>
  <cp:lastModifiedBy>Beth Musser</cp:lastModifiedBy>
  <cp:revision>208</cp:revision>
  <cp:lastPrinted>2023-07-17T19:29:41Z</cp:lastPrinted>
  <dcterms:created xsi:type="dcterms:W3CDTF">2021-10-04T14:39:48Z</dcterms:created>
  <dcterms:modified xsi:type="dcterms:W3CDTF">2023-07-22T20:18:15Z</dcterms:modified>
</cp:coreProperties>
</file>